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52"/>
  </p:notesMasterIdLst>
  <p:handoutMasterIdLst>
    <p:handoutMasterId r:id="rId53"/>
  </p:handoutMasterIdLst>
  <p:sldIdLst>
    <p:sldId id="341" r:id="rId5"/>
    <p:sldId id="490" r:id="rId6"/>
    <p:sldId id="564" r:id="rId7"/>
    <p:sldId id="420" r:id="rId8"/>
    <p:sldId id="489" r:id="rId9"/>
    <p:sldId id="422" r:id="rId10"/>
    <p:sldId id="423" r:id="rId11"/>
    <p:sldId id="491" r:id="rId12"/>
    <p:sldId id="377" r:id="rId13"/>
    <p:sldId id="448" r:id="rId14"/>
    <p:sldId id="492" r:id="rId15"/>
    <p:sldId id="372" r:id="rId16"/>
    <p:sldId id="387" r:id="rId17"/>
    <p:sldId id="371" r:id="rId18"/>
    <p:sldId id="454" r:id="rId19"/>
    <p:sldId id="515" r:id="rId20"/>
    <p:sldId id="567" r:id="rId21"/>
    <p:sldId id="498" r:id="rId22"/>
    <p:sldId id="466" r:id="rId23"/>
    <p:sldId id="563" r:id="rId24"/>
    <p:sldId id="469" r:id="rId25"/>
    <p:sldId id="560" r:id="rId26"/>
    <p:sldId id="500" r:id="rId27"/>
    <p:sldId id="541" r:id="rId28"/>
    <p:sldId id="406" r:id="rId29"/>
    <p:sldId id="509" r:id="rId30"/>
    <p:sldId id="568" r:id="rId31"/>
    <p:sldId id="553" r:id="rId32"/>
    <p:sldId id="569" r:id="rId33"/>
    <p:sldId id="565" r:id="rId34"/>
    <p:sldId id="566" r:id="rId35"/>
    <p:sldId id="570" r:id="rId36"/>
    <p:sldId id="474" r:id="rId37"/>
    <p:sldId id="430" r:id="rId38"/>
    <p:sldId id="501" r:id="rId39"/>
    <p:sldId id="544" r:id="rId40"/>
    <p:sldId id="416" r:id="rId41"/>
    <p:sldId id="414" r:id="rId42"/>
    <p:sldId id="412" r:id="rId43"/>
    <p:sldId id="503" r:id="rId44"/>
    <p:sldId id="546" r:id="rId45"/>
    <p:sldId id="556" r:id="rId46"/>
    <p:sldId id="517" r:id="rId47"/>
    <p:sldId id="537" r:id="rId48"/>
    <p:sldId id="549" r:id="rId49"/>
    <p:sldId id="551" r:id="rId50"/>
    <p:sldId id="464" r:id="rId5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C7C7C7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63" d="100"/>
          <a:sy n="63" d="100"/>
        </p:scale>
        <p:origin x="4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720" y="3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6777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52589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329901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75345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3388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35254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80C16-5790-3818-8893-77ABE6C97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3CFBE71-395B-230E-A559-2411F98668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2A6D6-0F80-8496-F5F1-7F620152B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230130-3BB8-C44C-11A8-5BCC443D9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046429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16113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96860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SA#105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Melbourbe, Australia; 10 – 13 September 2024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SP-241055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5_Melbourne/Docs/CP-242028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105_Melbourne/Docs/CP-242075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5_Melbourne/Docs/CP-24224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5_Melbourne/Docs/CP-242027.zip" TargetMode="External"/><Relationship Id="rId3" Type="http://schemas.openxmlformats.org/officeDocument/2006/relationships/hyperlink" Target="https://www.3gpp.org/ftp/tsg_ct/tsg_ct/TSGC_105_Melbourne/Docs/CP-242022.zip" TargetMode="External"/><Relationship Id="rId7" Type="http://schemas.openxmlformats.org/officeDocument/2006/relationships/hyperlink" Target="https://www.3gpp.org/ftp/tsg_ct/tsg_ct/TSGC_105_Melbourne/Docs/CP-242026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5_Melbourne/Docs/CP-242025.zip" TargetMode="External"/><Relationship Id="rId5" Type="http://schemas.openxmlformats.org/officeDocument/2006/relationships/hyperlink" Target="https://www.3gpp.org/ftp/tsg_ct/tsg_ct/TSGC_105_Melbourne/Docs/CP-242024.zip" TargetMode="External"/><Relationship Id="rId4" Type="http://schemas.openxmlformats.org/officeDocument/2006/relationships/hyperlink" Target="https://www.3gpp.org/ftp/tsg_ct/tsg_ct/TSGC_105_Melbourne/Docs/CP-242023.zip" TargetMode="External"/><Relationship Id="rId9" Type="http://schemas.openxmlformats.org/officeDocument/2006/relationships/hyperlink" Target="https://www.3gpp.org/ftp/tsg_ct/tsg_ct/TSGC_105_Melbourne/Docs/CP-242029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5_Melbourne/Docs/CP-242102.zip" TargetMode="External"/><Relationship Id="rId3" Type="http://schemas.openxmlformats.org/officeDocument/2006/relationships/hyperlink" Target="https://www.3gpp.org/ftp/tsg_ct/tsg_ct/TSGC_105_Melbourne/Docs/CP-242060.zip" TargetMode="External"/><Relationship Id="rId7" Type="http://schemas.openxmlformats.org/officeDocument/2006/relationships/hyperlink" Target="https://www.3gpp.org/ftp/tsg_ct/tsg_ct/TSGC_105_Melbourne/Docs/CP-242101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105_Melbourne/Docs/CP-242064.zip" TargetMode="External"/><Relationship Id="rId5" Type="http://schemas.openxmlformats.org/officeDocument/2006/relationships/hyperlink" Target="https://www.3gpp.org/ftp/tsg_ct/tsg_ct/TSGC_105_Melbourne/Docs/CP-242062.zip" TargetMode="External"/><Relationship Id="rId4" Type="http://schemas.openxmlformats.org/officeDocument/2006/relationships/hyperlink" Target="https://www.3gpp.org/ftp/tsg_ct/tsg_ct/TSGC_105_Melbourne/Docs/CP-242061.zip" TargetMode="External"/><Relationship Id="rId9" Type="http://schemas.openxmlformats.org/officeDocument/2006/relationships/hyperlink" Target="https://www.3gpp.org/ftp/tsg_ct/tsg_ct/TSGC_105_Melbourne/Docs/CP-242103.zip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105_Melbourne/Docs/CP-242247.zip" TargetMode="External"/><Relationship Id="rId3" Type="http://schemas.openxmlformats.org/officeDocument/2006/relationships/notesSlide" Target="../notesSlides/notesSlide6.xml"/><Relationship Id="rId7" Type="http://schemas.openxmlformats.org/officeDocument/2006/relationships/hyperlink" Target="https://www.3gpp.org/ftp/tsg_ct/tsg_ct/TSGC_105_Melbourne/Docs/CP-242246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www.3gpp.org/ftp/tsg_ct/tsg_ct/TSGC_105_Melbourne/Docs/CP-242245.zip" TargetMode="External"/><Relationship Id="rId5" Type="http://schemas.openxmlformats.org/officeDocument/2006/relationships/hyperlink" Target="https://www.3gpp.org/ftp/tsg_ct/tsg_ct/TSGC_105_Melbourne/Docs/CP-242108.zip" TargetMode="External"/><Relationship Id="rId10" Type="http://schemas.openxmlformats.org/officeDocument/2006/relationships/hyperlink" Target="https://www.3gpp.org/ftp/tsg_ct/tsg_ct/TSGC_105_Melbourne/Docs/CP-242251.zip" TargetMode="External"/><Relationship Id="rId4" Type="http://schemas.openxmlformats.org/officeDocument/2006/relationships/hyperlink" Target="https://www.3gpp.org/ftp/tsg_ct/tsg_ct/TSGC_105_Melbourne/Docs/CP-242106.zip" TargetMode="External"/><Relationship Id="rId9" Type="http://schemas.openxmlformats.org/officeDocument/2006/relationships/hyperlink" Target="https://www.3gpp.org/ftp/tsg_ct/tsg_ct/TSGC_105_Melbourne/Docs/CP-242250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hyperlink" Target="https://www.3gpp.org/ftp/tsg_ct/tsg_ct/TSGC_105_Melbourne/Docs/CP-242259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hyperlink" Target="https://www.3gpp.org/ftp/tsg_ct/tsg_ct/TSGC_105_Melbourne/Docs/CP-242254.zip" TargetMode="External"/><Relationship Id="rId5" Type="http://schemas.openxmlformats.org/officeDocument/2006/relationships/hyperlink" Target="https://www.3gpp.org/ftp/tsg_ct/tsg_ct/TSGC_105_Melbourne/Docs/CP-242253.zip" TargetMode="External"/><Relationship Id="rId4" Type="http://schemas.openxmlformats.org/officeDocument/2006/relationships/hyperlink" Target="https://www.3gpp.org/ftp/tsg_ct/tsg_ct/TSGC_105_Melbourne/Docs/CP-242252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105_Melbourne/Docs/CP-242100.zip" TargetMode="External"/><Relationship Id="rId2" Type="http://schemas.openxmlformats.org/officeDocument/2006/relationships/hyperlink" Target="https://www.3gpp.org/ftp/tsg_ct/tsg_ct/TSGC_105_Melbourne/Docs/CP-242065.zip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mailto:songyue@chinamobile.com" TargetMode="External"/><Relationship Id="rId7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6.png"/><Relationship Id="rId4" Type="http://schemas.openxmlformats.org/officeDocument/2006/relationships/hyperlink" Target="mailto:li.zhijun3@zte.com.cn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120971" y="2345872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SA#105</a:t>
            </a:r>
            <a:br>
              <a:rPr lang="en-US" altLang="en-US" dirty="0"/>
            </a:b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412240" y="4089718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Peter Schmitt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TSG CT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256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290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256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40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CR</a:t>
            </a:r>
            <a:r>
              <a:rPr lang="en-SE" dirty="0"/>
              <a:t>s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1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2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4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 (4)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 (13)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46 (84)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27155" y="1795289"/>
            <a:ext cx="5666608" cy="4488501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334 (1340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 new WIDs approved (testing)</a:t>
            </a: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None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53856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7D01AECE-5174-4E1B-83CD-881988146218}"/>
              </a:ext>
            </a:extLst>
          </p:cNvPr>
          <p:cNvSpPr txBox="1">
            <a:spLocks/>
          </p:cNvSpPr>
          <p:nvPr/>
        </p:nvSpPr>
        <p:spPr bwMode="auto">
          <a:xfrm>
            <a:off x="5893762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BB4B43EC-7A42-A282-FF65-00CD6AC15BC8}"/>
              </a:ext>
            </a:extLst>
          </p:cNvPr>
          <p:cNvSpPr txBox="1">
            <a:spLocks/>
          </p:cNvSpPr>
          <p:nvPr/>
        </p:nvSpPr>
        <p:spPr bwMode="auto">
          <a:xfrm>
            <a:off x="227155" y="1795289"/>
            <a:ext cx="5666608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319 (0 in previous TSG)</a:t>
            </a: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28 new WID/SIDs approved (testing)</a:t>
            </a:r>
            <a:endParaRPr lang="en-US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pPr marL="457200" lvl="1" indent="0">
              <a:buFont typeface="Arial" pitchFamily="34" charset="0"/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71D46DD7-2550-3FAE-5365-6F40DFDBC63C}"/>
              </a:ext>
            </a:extLst>
          </p:cNvPr>
          <p:cNvSpPr txBox="1">
            <a:spLocks/>
          </p:cNvSpPr>
          <p:nvPr/>
        </p:nvSpPr>
        <p:spPr bwMode="auto">
          <a:xfrm>
            <a:off x="5971517" y="1795288"/>
            <a:ext cx="5889429" cy="4488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None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81245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5757" y="383787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Rel-18</a:t>
            </a:r>
            <a:endParaRPr lang="en-US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D505E9A3-5AC8-A968-A902-5DF60D3E1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48353"/>
              </p:ext>
            </p:extLst>
          </p:nvPr>
        </p:nvGraphicFramePr>
        <p:xfrm>
          <a:off x="215757" y="2282825"/>
          <a:ext cx="11736531" cy="151509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C1-245006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Failure cause corrections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C1-245018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Clarification on maximum number of devices in SLPP messages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24.514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C1-244533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of IEI for Protocol description IE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Apple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63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fr-FR" sz="7200" dirty="0"/>
              <a:t>CT Officials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Information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121325" cy="4351338"/>
          </a:xfrm>
        </p:spPr>
        <p:txBody>
          <a:bodyPr/>
          <a:lstStyle/>
          <a:p>
            <a:pPr marL="531813" indent="-531813">
              <a:tabLst>
                <a:tab pos="531813" algn="l"/>
              </a:tabLst>
            </a:pPr>
            <a:r>
              <a:rPr lang="en-GB" dirty="0"/>
              <a:t>At last meeting we had small open issues on </a:t>
            </a:r>
            <a:r>
              <a:rPr lang="en-US" altLang="zh-CN" sz="2800" dirty="0"/>
              <a:t>Ranging_SL, ADAES work items. Those are now covered.</a:t>
            </a:r>
          </a:p>
          <a:p>
            <a:pPr marL="531813" indent="-531813">
              <a:tabLst>
                <a:tab pos="531813" algn="l"/>
              </a:tabLst>
            </a:pPr>
            <a:r>
              <a:rPr lang="en-US" dirty="0"/>
              <a:t>We started to apply FASMO rule for Rel-18</a:t>
            </a:r>
          </a:p>
          <a:p>
            <a:pPr marL="531813" indent="-531813">
              <a:tabLst>
                <a:tab pos="531813" algn="l"/>
              </a:tabLst>
            </a:pPr>
            <a:r>
              <a:rPr lang="en-GB" dirty="0"/>
              <a:t>CT has started the work on Rel-19 first set of CRs are approved 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819628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Action to TSG SA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6"/>
            <a:ext cx="11747715" cy="4667250"/>
          </a:xfrm>
        </p:spPr>
        <p:txBody>
          <a:bodyPr>
            <a:normAutofit lnSpcReduction="10000"/>
          </a:bodyPr>
          <a:lstStyle/>
          <a:p>
            <a:pPr marL="531813" indent="-531813">
              <a:tabLst>
                <a:tab pos="531813" algn="l"/>
              </a:tabLst>
            </a:pPr>
            <a:r>
              <a:rPr lang="en-GB" dirty="0">
                <a:effectLst/>
                <a:ea typeface="Times New Roman" panose="02020603050405020304" pitchFamily="18" charset="0"/>
              </a:rPr>
              <a:t>At SA#104, SA tasked CT1 with taking the lead in analysing the gaps in LS SP-240522 from CEN on eCall over IMS (see SA LS in </a:t>
            </a:r>
            <a:r>
              <a:rPr lang="en-GB" dirty="0"/>
              <a:t>SP-240973). CT1 has performed this analysis and has asked SA to confirm that CT1 can start normative work a set of CRs where technically endorsed by CT1 and conditionally approved by CT</a:t>
            </a:r>
            <a:r>
              <a:rPr lang="en-US" dirty="0"/>
              <a:t> which start the work” to “</a:t>
            </a:r>
            <a:r>
              <a:rPr lang="en-GB" dirty="0"/>
              <a:t>CT1 has performed this analysis and has asked SA to confirm that CT1 can start normative work. A set of CRs where technically endorsed by CT1 and conditionally approved by CT,</a:t>
            </a:r>
            <a:r>
              <a:rPr lang="en-US" dirty="0"/>
              <a:t> which starts the work </a:t>
            </a:r>
            <a:r>
              <a:rPr lang="en-SE" dirty="0">
                <a:effectLst/>
                <a:ea typeface="Times New Roman" panose="02020603050405020304" pitchFamily="18" charset="0"/>
              </a:rPr>
              <a:t>e.g</a:t>
            </a:r>
            <a:r>
              <a:rPr lang="en-SE" dirty="0"/>
              <a:t>. </a:t>
            </a:r>
            <a:r>
              <a:rPr lang="en-US" dirty="0"/>
              <a:t>there is one CR conditionally approved </a:t>
            </a:r>
            <a:r>
              <a:rPr lang="en-SE" dirty="0"/>
              <a:t>which </a:t>
            </a:r>
            <a:r>
              <a:rPr lang="en-US" dirty="0"/>
              <a:t>is based on the assumption that PSAP callback for test </a:t>
            </a:r>
            <a:r>
              <a:rPr lang="en-US" dirty="0" err="1"/>
              <a:t>eCall</a:t>
            </a:r>
            <a:r>
              <a:rPr lang="en-US" dirty="0"/>
              <a:t> is not supported</a:t>
            </a:r>
            <a:r>
              <a:rPr lang="en-SE" dirty="0"/>
              <a:t> (</a:t>
            </a:r>
            <a:r>
              <a:rPr lang="en-US" dirty="0"/>
              <a:t>question-6</a:t>
            </a:r>
            <a:r>
              <a:rPr lang="en-SE" dirty="0"/>
              <a:t>).</a:t>
            </a:r>
            <a:r>
              <a:rPr lang="en-US" dirty="0"/>
              <a:t> </a:t>
            </a:r>
            <a:endParaRPr lang="en-SE" dirty="0"/>
          </a:p>
          <a:p>
            <a:pPr marL="531813" indent="-531813">
              <a:tabLst>
                <a:tab pos="531813" algn="l"/>
              </a:tabLst>
            </a:pPr>
            <a:r>
              <a:rPr lang="en-SE" dirty="0"/>
              <a:t>CT </a:t>
            </a:r>
            <a:r>
              <a:rPr lang="en-SE" dirty="0" err="1"/>
              <a:t>WGs</a:t>
            </a:r>
            <a:r>
              <a:rPr lang="en-SE" dirty="0"/>
              <a:t> have send </a:t>
            </a:r>
            <a:r>
              <a:rPr lang="en-SE" dirty="0" err="1"/>
              <a:t>LSs</a:t>
            </a:r>
            <a:r>
              <a:rPr lang="en-SE" dirty="0"/>
              <a:t> on Rel-18 topics SA WG should handle them with priority.</a:t>
            </a:r>
            <a:endParaRPr lang="en-GB" dirty="0"/>
          </a:p>
          <a:p>
            <a:pPr marL="531813" indent="-531813">
              <a:tabLst>
                <a:tab pos="531813" algn="l"/>
              </a:tabLst>
            </a:pPr>
            <a:endParaRPr lang="en-GB" dirty="0"/>
          </a:p>
          <a:p>
            <a:pPr marL="531813" indent="-531813" fontAlgn="auto" hangingPunct="1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10102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/>
              <a:t>Thanks to CT vice chairs, CT WG chairs/vice chairs and rapporteurs for the great coordination before and during the meeting. Special thanks to MCC Kimmo Kymalainen for excellent meeting support.</a:t>
            </a:r>
          </a:p>
          <a:p>
            <a:r>
              <a:rPr lang="en-GB" altLang="ja-JP" dirty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/>
              <a:t>Thanks to </a:t>
            </a:r>
            <a:r>
              <a:rPr lang="en-DE" altLang="ja-JP" dirty="0"/>
              <a:t>P</a:t>
            </a:r>
            <a:r>
              <a:rPr lang="en-GB" altLang="ja-JP" dirty="0"/>
              <a:t>u</a:t>
            </a:r>
            <a:r>
              <a:rPr lang="en-DE" altLang="ja-JP" dirty="0"/>
              <a:t>n</a:t>
            </a:r>
            <a:r>
              <a:rPr lang="en-GB" altLang="ja-JP" dirty="0"/>
              <a:t>e</a:t>
            </a:r>
            <a:r>
              <a:rPr lang="en-DE" altLang="ja-JP" dirty="0"/>
              <a:t>e</a:t>
            </a:r>
            <a:r>
              <a:rPr lang="en-GB" altLang="ja-JP" dirty="0"/>
              <a:t>t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8483051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2310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Rel-18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441094"/>
              </p:ext>
            </p:extLst>
          </p:nvPr>
        </p:nvGraphicFramePr>
        <p:xfrm>
          <a:off x="224631" y="1808222"/>
          <a:ext cx="11742738" cy="155160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CP-242028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method of GBA_U Based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CP-242075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conformance test for NB-IoT/eMTC Non-Terrestrial Networks in EPS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046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891431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Study Items Rel-19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31188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CP-242249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MINT support in EPS for 5G-only national roaming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24.812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60034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Rel-19 1/4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095431"/>
              </p:ext>
            </p:extLst>
          </p:nvPr>
        </p:nvGraphicFramePr>
        <p:xfrm>
          <a:off x="224631" y="1808222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CP-242022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Architecture support of roaming value-added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CP-242023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On-demand broadcast of GNSS assistance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CP-242024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Indirect Network Sharing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CP-242025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NF discovery and selection by target PLMN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CP-242026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enhancement of support for Edge Computing in 5G Core network -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43467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CP-242027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 for IMS Messaging and SMS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963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CP-242029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9573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10276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Biao Long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299" y="3442596"/>
            <a:ext cx="1097635" cy="1310754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4824640"/>
            <a:ext cx="1192260" cy="13797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9" y="187595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Rel-19 2/4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731931"/>
              </p:ext>
            </p:extLst>
          </p:nvPr>
        </p:nvGraphicFramePr>
        <p:xfrm>
          <a:off x="224631" y="1808222"/>
          <a:ext cx="11742738" cy="442477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CP-242060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on TEI19_SLUPiR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CP-242061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 WID on CT aspects of 5GS enhancement on QoS monitoring 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CP-242062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Aspect of Phase 3 for UAS, UAV and UAM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77255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CP-242064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eLSAPP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CP-242101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SEAL data delivery enabler for vertical applications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CP-242102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railways specific enhancements to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77929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CP-242103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 Integration of satellite components in the 5G architecture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8853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125465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Rel-19 3/4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39234"/>
              </p:ext>
            </p:extLst>
          </p:nvPr>
        </p:nvGraphicFramePr>
        <p:xfrm>
          <a:off x="224631" y="1808222"/>
          <a:ext cx="11742738" cy="442477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CP-242106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ProSe support in NPN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CP-242108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Proximity-based Services in 5GS Phase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CP-242245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UPF enhancement for Exposure And SBA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CP-242246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Rel-19 Enhancements of Network Automation Enablers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CP-242247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Core Network Enhanced Support for Artificial Intelligence (AI) and Machine Learning (ML)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01622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CP-242250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 on Next Generation Real time Communication services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94404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CP-242251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application enablement for AIML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24.560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910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87535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A558B2-8ACB-8670-A023-913479393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144D1567-F1E0-780F-3FBC-B8872D973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Work Items Rel-19 4/4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66313699-8AEC-7EE6-A76B-E43FC75AD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29632"/>
              </p:ext>
            </p:extLst>
          </p:nvPr>
        </p:nvGraphicFramePr>
        <p:xfrm>
          <a:off x="224631" y="1808222"/>
          <a:ext cx="11742738" cy="442477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CP-242252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for application enablement for mobile metaverse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24.437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CP-242253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Vehicle Mounted Relays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CP-242254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Alignment of eCall over IMS with CEN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490713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CP-242259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Multi-Access (ATSSS_Ph4)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358871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01622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94404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fi-FI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910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8977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Work Items Rel-19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965655"/>
              </p:ext>
            </p:extLst>
          </p:nvPr>
        </p:nvGraphicFramePr>
        <p:xfrm>
          <a:off x="224631" y="1920897"/>
          <a:ext cx="11742738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Specification number (if needed)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CP-242065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Rel-19 Enhancements of 3GPP Northbound and Application Layer Interfaces and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99666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CP-242100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enhancement of controlling RAT utilization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91808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435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191968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501913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TR/TS for Approval 1/1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144751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459770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D345A0B-3CAE-4724-9964-5856FF663A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743" y="2011680"/>
            <a:ext cx="11747715" cy="4033520"/>
          </a:xfrm>
        </p:spPr>
        <p:txBody>
          <a:bodyPr/>
          <a:lstStyle/>
          <a:p>
            <a:pPr marL="0" indent="0">
              <a:buNone/>
            </a:pPr>
            <a:endParaRPr lang="en-GB" sz="18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altLang="en-US" dirty="0"/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670CB60B-54C3-F255-BAC8-085CEDE52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077168"/>
              </p:ext>
            </p:extLst>
          </p:nvPr>
        </p:nvGraphicFramePr>
        <p:xfrm>
          <a:off x="224630" y="1920897"/>
          <a:ext cx="11211869" cy="3777931"/>
        </p:xfrm>
        <a:graphic>
          <a:graphicData uri="http://schemas.openxmlformats.org/drawingml/2006/table">
            <a:tbl>
              <a:tblPr firstRow="1" firstCol="1" bandRow="1"/>
              <a:tblGrid>
                <a:gridCol w="1736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28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6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TR/TS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TR 24.812</a:t>
                      </a:r>
                    </a:p>
                    <a:p>
                      <a:pPr algn="ctr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MINT support in EPS for 5G-only national roaming UE</a:t>
                      </a:r>
                      <a:endParaRPr lang="en-GB" sz="1600" b="0" i="0" u="non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24.560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Artificial Intelligence Machine Learning (AIML) Services - Service Enabler Architecture Layer for Verticals (SEAL); Protocol Specification; Stage 3</a:t>
                      </a:r>
                      <a:endParaRPr lang="en-GB" sz="18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  <a:p>
                      <a:pPr algn="ctr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24.437</a:t>
                      </a: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Digital asset, Spatial mapping and Spatial anchors server - Service Enabler Architecture Layer for Verticals (SEAL); Protocol specification;</a:t>
                      </a:r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30112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72593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15476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7004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 Won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sung.won@nokia.com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800" dirty="0"/>
              <a:t>akansha.arora@3gpp.org</a:t>
            </a:r>
            <a:endParaRPr lang="en-US" altLang="en-US" sz="18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Behrouz Aghili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b_aghili@apple.com</a:t>
            </a:r>
            <a:endParaRPr lang="en-US" altLang="en-US" sz="2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4" name="Picture 3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0D910799-54DD-A42C-F1AF-7601129F11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989" y="4063585"/>
            <a:ext cx="1046101" cy="16895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0B2EB-9A06-4F0D-B63D-2109B8F14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pic>
        <p:nvPicPr>
          <p:cNvPr id="6" name="Picture 5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521293C3-8C7E-1EC7-4B9F-F0F19949BEB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7" name="Picture 6" descr="A person in a white shirt&#10;&#10;Description automatically generated">
            <a:extLst>
              <a:ext uri="{FF2B5EF4-FFF2-40B4-BE49-F238E27FC236}">
                <a16:creationId xmlns:a16="http://schemas.microsoft.com/office/drawing/2014/main" id="{DA6D1EC1-0F9B-2D9B-CC1A-1806160795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996732"/>
            <a:ext cx="1171666" cy="156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29E9B80-285B-E7A5-B884-07CC625FBC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653456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14.7.1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C1-244097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0427..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15.6.2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C1-244098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16.4.1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C1-244099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17.6.0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C1-244100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0430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0090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18.1.0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C1-244101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 CR 0431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0035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Aligning LCS Session identity encoding with other specifications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18.1.1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C1-244543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OPPO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11.2.3.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23.003 CR 0701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2999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14.10.0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C1-244694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</a:t>
                      </a: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Ltd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50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1966985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D2A0121-1377-E5A2-0C22-5642B075F9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302909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15.9.0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16.10.0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0430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17.10.0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0431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0090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0427...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15.9.0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2999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16.8.0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50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676096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59FC83-7BB5-F47C-B583-CEE441238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586B61-E510-A9E4-098E-9B486C37A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(III)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7DCB92F-9044-0B84-CBD5-F8DD69A5CA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17664"/>
              </p:ext>
            </p:extLst>
          </p:nvPr>
        </p:nvGraphicFramePr>
        <p:xfrm>
          <a:off x="745921" y="1825625"/>
          <a:ext cx="10066364" cy="4325882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0430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0431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application data to MCData IPcon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C1-244741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Kontron Transportation France, 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FRMCS_Ph5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20.2.1, 20.2.2, 20.4.1, D.1.2, D.1.3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23.282 CR 0361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6241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 UE capabilities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C1-244955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5GProtoc19, 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29.572 CR 0278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6345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 list of supported PLMNs with ECSP information to the ECS address information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C1-244978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Samsung, 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6.3.2.2, 6.3.2.3, 6.4.1.3, 9.11.4.34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23.548 CR0233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3345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 list of supported PLMNs with ECSP information to the ECS address information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18.6.0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C1-244979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Samsung, 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10.5.6.3.1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23.548 CR0233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2999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maximum number of devices in SLPP messages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C1-245018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vivo, Xiaomi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10.4.1.1, 10.4.2.1, 11.4.4, 11.4.7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24.080 CR 0119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50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739539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:a16="http://schemas.microsoft.com/office/drawing/2014/main" id="{6453D5AB-A666-A678-0706-F85FF4E0D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122703"/>
              </p:ext>
            </p:extLst>
          </p:nvPr>
        </p:nvGraphicFramePr>
        <p:xfrm>
          <a:off x="235902" y="1901764"/>
          <a:ext cx="11117898" cy="1258380"/>
        </p:xfrm>
        <a:graphic>
          <a:graphicData uri="http://schemas.openxmlformats.org/drawingml/2006/table">
            <a:tbl>
              <a:tblPr firstRow="1" firstCol="1" bandRow="1"/>
              <a:tblGrid>
                <a:gridCol w="11260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75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8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36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071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C3-244440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Enhanced H-PCF reselection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29.525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0358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4855, TS 23.501 CR 5432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851725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C3-244441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common EAS relocation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29.558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23.558 CR 0679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0559298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C3-244456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PCF to query UDR with multiple S-NSSAIs as inputs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0528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0279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3244317"/>
                  </a:ext>
                </a:extLst>
              </a:tr>
              <a:tr h="2232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C3-244645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Corrections to the TSC user plane node management information reporting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29.512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1261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4820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217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370023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EAF7B4-17EB-6DE5-CE08-FEEA70FF32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289269"/>
              </p:ext>
            </p:extLst>
          </p:nvPr>
        </p:nvGraphicFramePr>
        <p:xfrm>
          <a:off x="542537" y="2079132"/>
          <a:ext cx="10967779" cy="3758649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C4-243482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Remove the </a:t>
                      </a:r>
                      <a:r>
                        <a:rPr lang="en-GB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onDemand</a:t>
                      </a: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indication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1298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23.502-4966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C4-243464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Default Configured S-NSSAIs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0218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23.501-5472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C4-243659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Network Slice Deregistration Inactive timer information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1102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23.501-5370</a:t>
                      </a:r>
                      <a:b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23.502-4789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b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200" b="1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C4-243604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UPF event exposure for Ethernet PDU sessions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0099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23.502-4851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C4-243446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Correction on the maximum number of devices in one SLPP message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24.080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0119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24.514-0047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C4-243582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new AVPs for trace and MDT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0708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29.272-0853, </a:t>
                      </a:r>
                      <a:b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29.272-0856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C4-243583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new AVPs for trace and MDT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0709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29.272-0854, </a:t>
                      </a:r>
                      <a:b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29.272-0857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C4-243584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Add new AVPs for trace and MDT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29.230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0710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29.272-0855, </a:t>
                      </a:r>
                      <a:b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29.272-0858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C4-243546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PDN Connection Restoration Indication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29.274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2111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23.007-0398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C4-243521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HTTP redirection for multiple SEPPs per PLMN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29.500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0443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29.573-0208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5861682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959063A-7584-2072-4721-342B2EC26A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045058"/>
              </p:ext>
            </p:extLst>
          </p:nvPr>
        </p:nvGraphicFramePr>
        <p:xfrm>
          <a:off x="542537" y="2079132"/>
          <a:ext cx="10967779" cy="3497676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C4-243579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ODB Exempted DNNs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1291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23.015-0028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C4-243059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Feature support </a:t>
                      </a:r>
                      <a:r>
                        <a:rPr lang="en-GB" sz="1200" kern="100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MultiPduSessInfo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0279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29.519-0528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C4-243465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Multiple Traffic Influence feature addition in UDR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0280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29.519-0527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C4-243374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Subscription to notification of changes of AM Influence Data for Inbound roamers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0286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29.519-0532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C4-243375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New feature VPSUrsp_HPLMNFilter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0287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29.519-0533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C4-243144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Removing the un-used data type SmsSupport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1099</a:t>
                      </a: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29.519-0529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2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616538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CT6: CRs for conditional approval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A661CC4-7146-F857-C0ED-424591E6B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870416"/>
              </p:ext>
            </p:extLst>
          </p:nvPr>
        </p:nvGraphicFramePr>
        <p:xfrm>
          <a:off x="745921" y="1825625"/>
          <a:ext cx="10200644" cy="737956"/>
        </p:xfrm>
        <a:graphic>
          <a:graphicData uri="http://schemas.openxmlformats.org/drawingml/2006/table">
            <a:tbl>
              <a:tblPr firstRow="1" firstCol="1" bandRow="1"/>
              <a:tblGrid>
                <a:gridCol w="596027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511624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431049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34125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3067457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415977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592112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1023078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760751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1322882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045562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Addition of configuration parameter for EMM cause #15 extension</a:t>
                      </a:r>
                      <a:endParaRPr lang="en-US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18.5.0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C6-240527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Google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TEI19, 5GSAT_Ph2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24.368-0077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845847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Narendranath Durga Tangudu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Dongwook Kim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Dongwook.Kim@etsi.org 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  <p:pic>
        <p:nvPicPr>
          <p:cNvPr id="12" name="图片 12">
            <a:extLst>
              <a:ext uri="{FF2B5EF4-FFF2-40B4-BE49-F238E27FC236}">
                <a16:creationId xmlns:a16="http://schemas.microsoft.com/office/drawing/2014/main" id="{DBBF340B-75B1-4821-8E75-76469D7F75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4" t="10090" r="15327" b="26748"/>
          <a:stretch/>
        </p:blipFill>
        <p:spPr>
          <a:xfrm>
            <a:off x="616495" y="3955551"/>
            <a:ext cx="1193126" cy="15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</a:t>
            </a:r>
            <a:r>
              <a:rPr lang="en-GB" altLang="en-US" dirty="0">
                <a:solidFill>
                  <a:srgbClr val="0070C0"/>
                </a:solidFill>
              </a:rPr>
              <a:t> </a:t>
            </a:r>
            <a:r>
              <a:rPr lang="en-GB" altLang="en-US" dirty="0"/>
              <a:t>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162174" y="205941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3"/>
              </a:rPr>
              <a:t>songyue@chinamobile.com</a:t>
            </a:r>
            <a:endParaRPr 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31850" y="211780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4"/>
              </a:rPr>
              <a:t>li.zhijun3</a:t>
            </a:r>
            <a:r>
              <a:rPr lang="en-US" altLang="en-US" sz="1800" dirty="0">
                <a:hlinkClick r:id="rId4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2398F79-E7FD-DAA8-1674-993E87C0C8E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6066344" y="1997259"/>
            <a:ext cx="1313758" cy="15714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2F3C2E-30D5-7BA8-0B39-3CA40F89F4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542" y="1973651"/>
            <a:ext cx="1523632" cy="157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Kruse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537804" y="201431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Thanh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</a:t>
            </a:r>
            <a:r>
              <a:rPr lang="en-SE" altLang="en-US" sz="1800" dirty="0"/>
              <a:t> </a:t>
            </a:r>
            <a:r>
              <a:rPr lang="fr-FR" altLang="en-US" sz="18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259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842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28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2</a:t>
            </a:r>
          </a:p>
          <a:p>
            <a:r>
              <a:rPr lang="en-US" dirty="0"/>
              <a:t>Noted or Approved TS/TR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287 registered</a:t>
            </a:r>
          </a:p>
          <a:p>
            <a:pPr lvl="2"/>
            <a:r>
              <a:rPr lang="en-US" altLang="fr-FR" dirty="0"/>
              <a:t>226 confirmed participation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F6414F-085E-4BBE-BBE5-04959CF33DE1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34d3e54b-d462-4f51-83b6-6cd7f4b454d5"/>
    <ds:schemaRef ds:uri="c9fe69cb-1d4b-461a-8155-8bb96486ee7c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A3038E3-4DD8-4580-9CB3-5BBB79FCC0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968</TotalTime>
  <Words>2640</Words>
  <Application>Microsoft Office PowerPoint</Application>
  <PresentationFormat>Widescreen</PresentationFormat>
  <Paragraphs>876</Paragraphs>
  <Slides>47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3" baseType="lpstr">
      <vt:lpstr>Arial</vt:lpstr>
      <vt:lpstr>Arial </vt:lpstr>
      <vt:lpstr>Calibri</vt:lpstr>
      <vt:lpstr>Calibri Light</vt:lpstr>
      <vt:lpstr>Times New Roman</vt:lpstr>
      <vt:lpstr>Office Theme</vt:lpstr>
      <vt:lpstr>CT Status Report  to TSG SA#105 </vt:lpstr>
      <vt:lpstr>CT Officials</vt:lpstr>
      <vt:lpstr>TSG CT Officials</vt:lpstr>
      <vt:lpstr>TSG CT WG1 Officials</vt:lpstr>
      <vt:lpstr>TSG CT WG3 Officials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CRs)</vt:lpstr>
      <vt:lpstr>Release 15 Status</vt:lpstr>
      <vt:lpstr>Release 16 Status</vt:lpstr>
      <vt:lpstr>Release 17 Status</vt:lpstr>
      <vt:lpstr>Release 18 Status</vt:lpstr>
      <vt:lpstr>Release 19 Status</vt:lpstr>
      <vt:lpstr>Backward Incompatible Changes in Rel-18</vt:lpstr>
      <vt:lpstr>For Information to SA</vt:lpstr>
      <vt:lpstr>Information to TSG SA</vt:lpstr>
      <vt:lpstr>For Action to SA</vt:lpstr>
      <vt:lpstr>Action to TSG SA</vt:lpstr>
      <vt:lpstr>Acknowledgement</vt:lpstr>
      <vt:lpstr>Acknowledgement</vt:lpstr>
      <vt:lpstr>Annex</vt:lpstr>
      <vt:lpstr>New approved  Study/Work Items</vt:lpstr>
      <vt:lpstr>New Work Items Rel-18</vt:lpstr>
      <vt:lpstr>New Study Items Rel-19</vt:lpstr>
      <vt:lpstr>New Work Items Rel-19 1/4</vt:lpstr>
      <vt:lpstr>New Work Items Rel-19 2/4</vt:lpstr>
      <vt:lpstr>New Work Items Rel-19 3/4</vt:lpstr>
      <vt:lpstr>New Work Items Rel-19 4/4</vt:lpstr>
      <vt:lpstr>Revised approved Work Items Rel-19</vt:lpstr>
      <vt:lpstr>TR/TS sent to plenary</vt:lpstr>
      <vt:lpstr>New TR/TS for Information</vt:lpstr>
      <vt:lpstr>New TR/TS for Approval 1/1</vt:lpstr>
      <vt:lpstr>New Specification numbers</vt:lpstr>
      <vt:lpstr>New allocated Specification numbers 1/1</vt:lpstr>
      <vt:lpstr>CRs for conditional approval </vt:lpstr>
      <vt:lpstr>CT1: CRs for conditional approval (I)</vt:lpstr>
      <vt:lpstr>CT1: CRs for conditional approval (II)</vt:lpstr>
      <vt:lpstr>CT1: CRs for conditional approval (III)</vt:lpstr>
      <vt:lpstr>CT3: CRs for conditional approval(I) </vt:lpstr>
      <vt:lpstr>CT4: CRs for conditional approval (I) </vt:lpstr>
      <vt:lpstr>CT4: CRs for conditional approval (II) </vt:lpstr>
      <vt:lpstr>CT6: CRs for conditional approval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Peter Schmitt</cp:lastModifiedBy>
  <cp:revision>910</cp:revision>
  <dcterms:created xsi:type="dcterms:W3CDTF">2010-02-05T13:52:04Z</dcterms:created>
  <dcterms:modified xsi:type="dcterms:W3CDTF">2024-09-12T22:01:38Z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0x010100DA7C26965712CC42B0B36C7EA2FCF6DE</vt:lpwstr>
  </property>
  <property fmtid="{D5CDD505-2E9C-101B-9397-08002B2CF9AE}" pid="3" name="_2015_ms_pID_725343">
    <vt:lpwstr>(3)hZMnH+5Qs+khiLT92YTCqTPs+hDDHC87xdfGXFQXRQ9PvwLsT9mK6QEKCIj+W7w3MXmmrDG3
LGS0fTbpdo1wJPwMdO4dUl+mZurk3NHr9XHBjBs5Zi8tbsa5eUzAsPub2xdiN9efR/LjTYd8
OsSPLfp3nevLSTiEh7sOQQeA9XnrGAKgUw89+b25J6aqLQ7ugfNilS4OahnVdXXDgwDB4oxQ
Q5yl40T9PYpqkRJk93</vt:lpwstr>
  </property>
  <property fmtid="{D5CDD505-2E9C-101B-9397-08002B2CF9AE}" pid="4" name="_2015_ms_pID_7253431">
    <vt:lpwstr>L4Wtjk0ZXT984U81/BdibAGSyLZG0Oq+1SeBImPS8ztNoQgLiXCYMB
PPQGh3LZhtdNC5joAAJK7v06BwL6T8md7U+kgLqePSAJo6/SrO7Auq0eDT2d+YZy7gc9TIB9
c/a12/EoGxgWl+3r40Of/vvPexqeapOhQRdmH8SLZeWBK9Q8YSAThvgWfJLB09pH9Hhuy1jo
aorxS8U1WLIGIE4AkjAI16YTs+m+gmVvHSrH</vt:lpwstr>
  </property>
  <property fmtid="{D5CDD505-2E9C-101B-9397-08002B2CF9AE}" pid="5" name="MSIP_Label_5f8610cf-4e4f-4168-a9a0-556235a89a9b_Enabled">
    <vt:lpwstr>true</vt:lpwstr>
  </property>
  <property fmtid="{D5CDD505-2E9C-101B-9397-08002B2CF9AE}" pid="6" name="MSIP_Label_5f8610cf-4e4f-4168-a9a0-556235a89a9b_SetDate">
    <vt:lpwstr>2023-06-14T01:37:53Z</vt:lpwstr>
  </property>
  <property fmtid="{D5CDD505-2E9C-101B-9397-08002B2CF9AE}" pid="7" name="MSIP_Label_5f8610cf-4e4f-4168-a9a0-556235a89a9b_Method">
    <vt:lpwstr>Standard</vt:lpwstr>
  </property>
  <property fmtid="{D5CDD505-2E9C-101B-9397-08002B2CF9AE}" pid="8" name="MSIP_Label_5f8610cf-4e4f-4168-a9a0-556235a89a9b_Name">
    <vt:lpwstr>Unclassified</vt:lpwstr>
  </property>
  <property fmtid="{D5CDD505-2E9C-101B-9397-08002B2CF9AE}" pid="9" name="MSIP_Label_5f8610cf-4e4f-4168-a9a0-556235a89a9b_SiteId">
    <vt:lpwstr>7694d41c-5504-43d9-9e40-cb254ad755ec</vt:lpwstr>
  </property>
  <property fmtid="{D5CDD505-2E9C-101B-9397-08002B2CF9AE}" pid="10" name="MSIP_Label_5f8610cf-4e4f-4168-a9a0-556235a89a9b_ActionId">
    <vt:lpwstr>2a10f9de-db74-423c-9e85-0ddbc5721fa9</vt:lpwstr>
  </property>
  <property fmtid="{D5CDD505-2E9C-101B-9397-08002B2CF9AE}" pid="11" name="MSIP_Label_5f8610cf-4e4f-4168-a9a0-556235a89a9b_ContentBits">
    <vt:lpwstr>0</vt:lpwstr>
  </property>
  <property fmtid="{D5CDD505-2E9C-101B-9397-08002B2CF9AE}" pid="12" name="_2015_ms_pID_7253432">
    <vt:lpwstr>0Q==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1718856765</vt:lpwstr>
  </property>
</Properties>
</file>